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8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71" r:id="rId6"/>
    <p:sldId id="274" r:id="rId7"/>
    <p:sldId id="276" r:id="rId8"/>
    <p:sldId id="277" r:id="rId9"/>
    <p:sldId id="278" r:id="rId10"/>
    <p:sldId id="273" r:id="rId11"/>
    <p:sldId id="275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3" r:id="rId26"/>
  </p:sldIdLst>
  <p:sldSz cx="10799445" cy="5399405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65" userDrawn="1">
          <p15:clr>
            <a:srgbClr val="A4A3A4"/>
          </p15:clr>
        </p15:guide>
        <p15:guide id="2" pos="33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WEI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D1117"/>
    <a:srgbClr val="A4E0EB"/>
    <a:srgbClr val="0B1820"/>
    <a:srgbClr val="EBEBEB"/>
    <a:srgbClr val="ECEAEB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1765"/>
        <p:guide pos="33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40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61984" y="720079"/>
            <a:ext cx="8680839" cy="202416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72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061984" y="2803773"/>
            <a:ext cx="8680839" cy="1159498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90" spc="20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5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79725" indent="0" algn="ctr">
              <a:buNone/>
              <a:defRPr sz="126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38965" y="609516"/>
            <a:ext cx="9720498" cy="43176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061984" y="1956121"/>
            <a:ext cx="8680839" cy="80229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72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061984" y="2803773"/>
            <a:ext cx="8680839" cy="371379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9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8965" y="479108"/>
            <a:ext cx="9717309" cy="55565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38965" y="1173672"/>
            <a:ext cx="9717309" cy="3747814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763594" y="3030570"/>
            <a:ext cx="6882164" cy="603846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46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763594" y="3634416"/>
            <a:ext cx="6882164" cy="683225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41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6004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7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8965" y="479108"/>
            <a:ext cx="9717309" cy="55565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38965" y="1182177"/>
            <a:ext cx="4585983" cy="3739309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679858" y="1182177"/>
            <a:ext cx="4585983" cy="3739309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8965" y="479108"/>
            <a:ext cx="9717309" cy="55565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38965" y="1125478"/>
            <a:ext cx="4732684" cy="30050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7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0045" indent="0">
              <a:buNone/>
              <a:defRPr sz="1575" b="1"/>
            </a:lvl2pPr>
            <a:lvl3pPr marL="720090" indent="0">
              <a:buNone/>
              <a:defRPr sz="1415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79725" indent="0">
              <a:buNone/>
              <a:defRPr sz="126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38965" y="1460003"/>
            <a:ext cx="4732684" cy="3461483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524078" y="1119595"/>
            <a:ext cx="4732684" cy="300506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7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0045" indent="0">
              <a:buNone/>
              <a:defRPr sz="1575" b="1"/>
            </a:lvl2pPr>
            <a:lvl3pPr marL="720090" indent="0">
              <a:buNone/>
              <a:defRPr sz="1415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79725" indent="0">
              <a:buNone/>
              <a:defRPr sz="126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524078" y="1460003"/>
            <a:ext cx="4732684" cy="3461483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38965" y="479108"/>
            <a:ext cx="9717309" cy="55565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38965" y="1224702"/>
            <a:ext cx="4635837" cy="3628746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6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625643" y="1224702"/>
            <a:ext cx="4630631" cy="3628746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6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9066725" y="720079"/>
            <a:ext cx="924851" cy="3960436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205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10042" y="720079"/>
            <a:ext cx="8122739" cy="3960436"/>
          </a:xfrm>
        </p:spPr>
        <p:txBody>
          <a:bodyPr vert="eaVert" lIns="46800" tIns="46800" rIns="46800" bIns="46800"/>
          <a:lstStyle>
            <a:lvl1pPr marL="179705" indent="-179705">
              <a:spcAft>
                <a:spcPts val="1000"/>
              </a:spcAft>
              <a:defRPr spc="300"/>
            </a:lvl1pPr>
            <a:lvl2pPr marL="539750" indent="-179705">
              <a:defRPr spc="300"/>
            </a:lvl2pPr>
            <a:lvl3pPr marL="899795" indent="-179705">
              <a:defRPr spc="300"/>
            </a:lvl3pPr>
            <a:lvl4pPr marL="1259840" indent="-179705">
              <a:defRPr spc="300"/>
            </a:lvl4pPr>
            <a:lvl5pPr marL="1619885" indent="-179705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38965" y="479108"/>
            <a:ext cx="9717309" cy="555652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38965" y="1173672"/>
            <a:ext cx="9717309" cy="3747814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42154" y="4972516"/>
            <a:ext cx="2391855" cy="24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8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646250" y="4972516"/>
            <a:ext cx="3508054" cy="24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8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7864419" y="4972516"/>
            <a:ext cx="2391855" cy="24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8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20090" rtl="0" eaLnBrk="1" fontAlgn="auto" latinLnBrk="0" hangingPunct="1">
        <a:lnSpc>
          <a:spcPct val="100000"/>
        </a:lnSpc>
        <a:spcBef>
          <a:spcPct val="0"/>
        </a:spcBef>
        <a:buNone/>
        <a:defRPr sz="2835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9705" indent="-179705" algn="l" defTabSz="72009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41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39750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67460" algn="l"/>
          <a:tab pos="1267460" algn="l"/>
          <a:tab pos="1267460" algn="l"/>
          <a:tab pos="1267460" algn="l"/>
        </a:tabLst>
        <a:defRPr sz="12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899795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59840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619885" indent="-179705" algn="l" defTabSz="72009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97993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75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3060700" indent="-179705" algn="l" defTabSz="720090" rtl="0" eaLnBrk="1" latinLnBrk="0" hangingPunct="1">
        <a:lnSpc>
          <a:spcPct val="90000"/>
        </a:lnSpc>
        <a:spcBef>
          <a:spcPct val="79000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8pPr>
      <a:lvl9pPr marL="2879725" algn="l" defTabSz="720090" rtl="0" eaLnBrk="1" latinLnBrk="0" hangingPunct="1">
        <a:defRPr sz="14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2.png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06.xml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image" Target="../media/image31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7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image" Target="../media/image36.png"/><Relationship Id="rId7" Type="http://schemas.openxmlformats.org/officeDocument/2006/relationships/tags" Target="../tags/tag110.xml"/><Relationship Id="rId6" Type="http://schemas.openxmlformats.org/officeDocument/2006/relationships/image" Target="../media/image35.png"/><Relationship Id="rId5" Type="http://schemas.openxmlformats.org/officeDocument/2006/relationships/tags" Target="../tags/tag109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2.xml"/><Relationship Id="rId10" Type="http://schemas.openxmlformats.org/officeDocument/2006/relationships/image" Target="../media/image37.png"/><Relationship Id="rId1" Type="http://schemas.openxmlformats.org/officeDocument/2006/relationships/tags" Target="../tags/tag10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tags" Target="../tags/tag11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tags" Target="../tags/tag114.xml"/><Relationship Id="rId2" Type="http://schemas.openxmlformats.org/officeDocument/2006/relationships/image" Target="../media/image38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16.xml"/><Relationship Id="rId1" Type="http://schemas.openxmlformats.org/officeDocument/2006/relationships/tags" Target="../tags/tag11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tags" Target="../tags/tag119.xml"/><Relationship Id="rId7" Type="http://schemas.openxmlformats.org/officeDocument/2006/relationships/image" Target="../media/image46.png"/><Relationship Id="rId6" Type="http://schemas.openxmlformats.org/officeDocument/2006/relationships/tags" Target="../tags/tag118.xml"/><Relationship Id="rId5" Type="http://schemas.openxmlformats.org/officeDocument/2006/relationships/image" Target="../media/image45.png"/><Relationship Id="rId4" Type="http://schemas.openxmlformats.org/officeDocument/2006/relationships/tags" Target="../tags/tag117.xml"/><Relationship Id="rId3" Type="http://schemas.openxmlformats.org/officeDocument/2006/relationships/image" Target="../media/image44.png"/><Relationship Id="rId2" Type="http://schemas.microsoft.com/office/2007/relationships/media" Target="../media/media2.mp4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0.xml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4.xml"/><Relationship Id="rId6" Type="http://schemas.openxmlformats.org/officeDocument/2006/relationships/image" Target="../media/image54.png"/><Relationship Id="rId5" Type="http://schemas.openxmlformats.org/officeDocument/2006/relationships/tags" Target="../tags/tag123.xml"/><Relationship Id="rId4" Type="http://schemas.openxmlformats.org/officeDocument/2006/relationships/image" Target="../media/image53.png"/><Relationship Id="rId3" Type="http://schemas.openxmlformats.org/officeDocument/2006/relationships/tags" Target="../tags/tag122.xml"/><Relationship Id="rId2" Type="http://schemas.openxmlformats.org/officeDocument/2006/relationships/image" Target="../media/image52.png"/><Relationship Id="rId1" Type="http://schemas.openxmlformats.org/officeDocument/2006/relationships/tags" Target="../tags/tag12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127.xml"/><Relationship Id="rId26" Type="http://schemas.openxmlformats.org/officeDocument/2006/relationships/image" Target="../media/image70.png"/><Relationship Id="rId25" Type="http://schemas.openxmlformats.org/officeDocument/2006/relationships/tags" Target="../tags/tag126.xml"/><Relationship Id="rId24" Type="http://schemas.openxmlformats.org/officeDocument/2006/relationships/image" Target="../media/image69.png"/><Relationship Id="rId23" Type="http://schemas.microsoft.com/office/2007/relationships/media" Target="../media/media6.mp4"/><Relationship Id="rId22" Type="http://schemas.openxmlformats.org/officeDocument/2006/relationships/video" Target="../media/media6.mp4"/><Relationship Id="rId21" Type="http://schemas.openxmlformats.org/officeDocument/2006/relationships/image" Target="../media/image68.png"/><Relationship Id="rId20" Type="http://schemas.microsoft.com/office/2007/relationships/media" Target="../media/media5.mp4"/><Relationship Id="rId2" Type="http://schemas.openxmlformats.org/officeDocument/2006/relationships/image" Target="../media/image55.png"/><Relationship Id="rId19" Type="http://schemas.openxmlformats.org/officeDocument/2006/relationships/video" Target="../media/media5.mp4"/><Relationship Id="rId18" Type="http://schemas.openxmlformats.org/officeDocument/2006/relationships/image" Target="../media/image67.png"/><Relationship Id="rId17" Type="http://schemas.microsoft.com/office/2007/relationships/media" Target="../media/media4.mp4"/><Relationship Id="rId16" Type="http://schemas.openxmlformats.org/officeDocument/2006/relationships/video" Target="../media/media4.mp4"/><Relationship Id="rId15" Type="http://schemas.openxmlformats.org/officeDocument/2006/relationships/image" Target="../media/image66.png"/><Relationship Id="rId14" Type="http://schemas.microsoft.com/office/2007/relationships/media" Target="../media/media3.mp4"/><Relationship Id="rId13" Type="http://schemas.openxmlformats.org/officeDocument/2006/relationships/video" Target="../media/media3.mp4"/><Relationship Id="rId12" Type="http://schemas.openxmlformats.org/officeDocument/2006/relationships/image" Target="../media/image65.png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1" Type="http://schemas.openxmlformats.org/officeDocument/2006/relationships/tags" Target="../tags/tag12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tags" Target="../tags/tag130.xml"/><Relationship Id="rId5" Type="http://schemas.openxmlformats.org/officeDocument/2006/relationships/image" Target="../media/image73.png"/><Relationship Id="rId4" Type="http://schemas.openxmlformats.org/officeDocument/2006/relationships/tags" Target="../tags/tag129.xml"/><Relationship Id="rId3" Type="http://schemas.openxmlformats.org/officeDocument/2006/relationships/image" Target="../media/image72.png"/><Relationship Id="rId2" Type="http://schemas.openxmlformats.org/officeDocument/2006/relationships/tags" Target="../tags/tag12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9.xml"/><Relationship Id="rId7" Type="http://schemas.openxmlformats.org/officeDocument/2006/relationships/image" Target="../media/image6.png"/><Relationship Id="rId6" Type="http://schemas.openxmlformats.org/officeDocument/2006/relationships/tags" Target="../tags/tag68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tags" Target="../tags/tag67.xml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5.xml"/><Relationship Id="rId3" Type="http://schemas.openxmlformats.org/officeDocument/2006/relationships/image" Target="../media/image76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7.xml"/><Relationship Id="rId2" Type="http://schemas.openxmlformats.org/officeDocument/2006/relationships/image" Target="../media/image77.png"/><Relationship Id="rId1" Type="http://schemas.openxmlformats.org/officeDocument/2006/relationships/tags" Target="../tags/tag13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9.xml"/><Relationship Id="rId2" Type="http://schemas.openxmlformats.org/officeDocument/2006/relationships/image" Target="../media/image78.png"/><Relationship Id="rId1" Type="http://schemas.openxmlformats.org/officeDocument/2006/relationships/tags" Target="../tags/tag13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2.xml"/><Relationship Id="rId7" Type="http://schemas.openxmlformats.org/officeDocument/2006/relationships/image" Target="../media/image8.webp"/><Relationship Id="rId6" Type="http://schemas.openxmlformats.org/officeDocument/2006/relationships/tags" Target="../tags/tag71.xml"/><Relationship Id="rId5" Type="http://schemas.openxmlformats.org/officeDocument/2006/relationships/image" Target="../media/image7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7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image" Target="../media/image11.png"/><Relationship Id="rId7" Type="http://schemas.openxmlformats.org/officeDocument/2006/relationships/tags" Target="../tags/tag76.xml"/><Relationship Id="rId6" Type="http://schemas.openxmlformats.org/officeDocument/2006/relationships/image" Target="../media/image10.png"/><Relationship Id="rId5" Type="http://schemas.openxmlformats.org/officeDocument/2006/relationships/tags" Target="../tags/tag75.xml"/><Relationship Id="rId4" Type="http://schemas.openxmlformats.org/officeDocument/2006/relationships/image" Target="../media/image9.png"/><Relationship Id="rId3" Type="http://schemas.openxmlformats.org/officeDocument/2006/relationships/tags" Target="../tags/tag74.xml"/><Relationship Id="rId2" Type="http://schemas.openxmlformats.org/officeDocument/2006/relationships/image" Target="../media/image3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8.xml"/><Relationship Id="rId10" Type="http://schemas.openxmlformats.org/officeDocument/2006/relationships/image" Target="../media/image12.png"/><Relationship Id="rId1" Type="http://schemas.openxmlformats.org/officeDocument/2006/relationships/tags" Target="../tags/tag7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2.xml"/><Relationship Id="rId6" Type="http://schemas.openxmlformats.org/officeDocument/2006/relationships/image" Target="../media/image14.png"/><Relationship Id="rId5" Type="http://schemas.openxmlformats.org/officeDocument/2006/relationships/tags" Target="../tags/tag81.xml"/><Relationship Id="rId4" Type="http://schemas.openxmlformats.org/officeDocument/2006/relationships/image" Target="../media/image13.png"/><Relationship Id="rId3" Type="http://schemas.openxmlformats.org/officeDocument/2006/relationships/tags" Target="../tags/tag80.xml"/><Relationship Id="rId2" Type="http://schemas.openxmlformats.org/officeDocument/2006/relationships/image" Target="../media/image3.png"/><Relationship Id="rId1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.xml"/><Relationship Id="rId4" Type="http://schemas.openxmlformats.org/officeDocument/2006/relationships/image" Target="../media/image15.png"/><Relationship Id="rId3" Type="http://schemas.openxmlformats.org/officeDocument/2006/relationships/tags" Target="../tags/tag84.xml"/><Relationship Id="rId2" Type="http://schemas.openxmlformats.org/officeDocument/2006/relationships/image" Target="../media/image3.png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image" Target="../media/image18.png"/><Relationship Id="rId7" Type="http://schemas.openxmlformats.org/officeDocument/2006/relationships/tags" Target="../tags/tag89.xml"/><Relationship Id="rId6" Type="http://schemas.openxmlformats.org/officeDocument/2006/relationships/image" Target="../media/image17.png"/><Relationship Id="rId5" Type="http://schemas.openxmlformats.org/officeDocument/2006/relationships/tags" Target="../tags/tag88.xml"/><Relationship Id="rId4" Type="http://schemas.openxmlformats.org/officeDocument/2006/relationships/image" Target="../media/image16.png"/><Relationship Id="rId3" Type="http://schemas.openxmlformats.org/officeDocument/2006/relationships/tags" Target="../tags/tag87.xml"/><Relationship Id="rId2" Type="http://schemas.openxmlformats.org/officeDocument/2006/relationships/image" Target="../media/image3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1.xml"/><Relationship Id="rId10" Type="http://schemas.openxmlformats.org/officeDocument/2006/relationships/image" Target="../media/image19.png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3.xml"/><Relationship Id="rId3" Type="http://schemas.openxmlformats.org/officeDocument/2006/relationships/image" Target="../media/image2.png"/><Relationship Id="rId2" Type="http://schemas.openxmlformats.org/officeDocument/2006/relationships/tags" Target="../tags/tag9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image" Target="../media/image23.png"/><Relationship Id="rId7" Type="http://schemas.openxmlformats.org/officeDocument/2006/relationships/tags" Target="../tags/tag97.xml"/><Relationship Id="rId6" Type="http://schemas.openxmlformats.org/officeDocument/2006/relationships/image" Target="../media/image22.png"/><Relationship Id="rId5" Type="http://schemas.openxmlformats.org/officeDocument/2006/relationships/tags" Target="../tags/tag96.xml"/><Relationship Id="rId4" Type="http://schemas.openxmlformats.org/officeDocument/2006/relationships/image" Target="../media/image21.png"/><Relationship Id="rId3" Type="http://schemas.openxmlformats.org/officeDocument/2006/relationships/tags" Target="../tags/tag95.xml"/><Relationship Id="rId2" Type="http://schemas.openxmlformats.org/officeDocument/2006/relationships/image" Target="../media/image20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0.xml"/><Relationship Id="rId12" Type="http://schemas.openxmlformats.org/officeDocument/2006/relationships/image" Target="../media/image25.png"/><Relationship Id="rId11" Type="http://schemas.openxmlformats.org/officeDocument/2006/relationships/tags" Target="../tags/tag99.xml"/><Relationship Id="rId10" Type="http://schemas.openxmlformats.org/officeDocument/2006/relationships/image" Target="../media/image24.png"/><Relationship Id="rId1" Type="http://schemas.openxmlformats.org/officeDocument/2006/relationships/tags" Target="../tags/tag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159"/>
            <a:ext cx="10796189" cy="4958335"/>
            <a:chOff x="-92" y="-30"/>
            <a:chExt cx="17086" cy="784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rcRect b="40362"/>
            <a:stretch>
              <a:fillRect/>
            </a:stretch>
          </p:blipFill>
          <p:spPr>
            <a:xfrm rot="16200000">
              <a:off x="8000" y="-1178"/>
              <a:ext cx="7846" cy="1014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7627"/>
            <a:stretch>
              <a:fillRect/>
            </a:stretch>
          </p:blipFill>
          <p:spPr>
            <a:xfrm rot="16200000">
              <a:off x="-412" y="290"/>
              <a:ext cx="7846" cy="7206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445966" y="2526162"/>
            <a:ext cx="1062394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45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Wang Jie</a:t>
            </a:r>
            <a:r>
              <a:rPr lang="en-US" altLang="zh-CN" sz="1245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245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图片 15" descr="Snipaste_2023-02-17_14-10-02"/>
          <p:cNvPicPr>
            <a:picLocks noChangeAspect="1"/>
          </p:cNvPicPr>
          <p:nvPr/>
        </p:nvPicPr>
        <p:blipFill>
          <a:blip r:embed="rId3"/>
          <a:srcRect l="2348" t="1590"/>
          <a:stretch>
            <a:fillRect/>
          </a:stretch>
        </p:blipFill>
        <p:spPr>
          <a:xfrm>
            <a:off x="121920" y="111760"/>
            <a:ext cx="633730" cy="62865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6456989" y="2526162"/>
            <a:ext cx="951187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45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1245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une. 14th</a:t>
            </a:r>
            <a:endParaRPr lang="en-US" altLang="zh-CN" sz="1245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9400" y="782320"/>
            <a:ext cx="1113790" cy="267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Process</a:t>
            </a:r>
            <a:endParaRPr lang="en-US" altLang="zh-CN" b="1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9400" y="1228725"/>
            <a:ext cx="3858260" cy="2941320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60" y="1228725"/>
            <a:ext cx="6270625" cy="10363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137660" y="2504440"/>
            <a:ext cx="55035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Using RTX2070 running the official demo, the results are shown below:</a:t>
            </a:r>
            <a:endParaRPr lang="zh-CN" altLang="en-US" sz="1200"/>
          </a:p>
        </p:txBody>
      </p:sp>
      <p:pic>
        <p:nvPicPr>
          <p:cNvPr id="16" name="图片 15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825" y="2952750"/>
            <a:ext cx="3577590" cy="1952625"/>
          </a:xfrm>
          <a:prstGeom prst="rect">
            <a:avLst/>
          </a:prstGeom>
        </p:spPr>
      </p:pic>
      <p:pic>
        <p:nvPicPr>
          <p:cNvPr id="17" name="图片 16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415" y="2952115"/>
            <a:ext cx="3324225" cy="19532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5745" y="257175"/>
            <a:ext cx="779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Output</a:t>
            </a:r>
            <a:r>
              <a:rPr lang="zh-CN" altLang="en-US" sz="1200"/>
              <a:t>：</a:t>
            </a:r>
            <a:endParaRPr lang="zh-CN" altLang="en-US" sz="1200"/>
          </a:p>
        </p:txBody>
      </p:sp>
      <p:pic>
        <p:nvPicPr>
          <p:cNvPr id="3" name="图片 2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586105"/>
            <a:ext cx="4511040" cy="4742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7660" y="5199380"/>
            <a:ext cx="1644650" cy="159385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327660" y="3914140"/>
            <a:ext cx="1644650" cy="15938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327660" y="4086225"/>
            <a:ext cx="1644650" cy="1100455"/>
          </a:xfrm>
          <a:prstGeom prst="rect">
            <a:avLst/>
          </a:prstGeom>
          <a:noFill/>
          <a:ln w="1905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327660" y="586105"/>
            <a:ext cx="1644650" cy="593090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750" y="532765"/>
            <a:ext cx="6295390" cy="2026920"/>
          </a:xfrm>
          <a:prstGeom prst="rect">
            <a:avLst/>
          </a:prstGeom>
        </p:spPr>
      </p:pic>
      <p:pic>
        <p:nvPicPr>
          <p:cNvPr id="13" name="b0c5f790-e492-11ec-8830-6e4ed9426a3b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34455" y="2756535"/>
            <a:ext cx="2197100" cy="232029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71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4310" y="233680"/>
            <a:ext cx="3330575" cy="1104900"/>
          </a:xfrm>
          <a:prstGeom prst="rect">
            <a:avLst/>
          </a:prstGeom>
        </p:spPr>
      </p:pic>
      <p:pic>
        <p:nvPicPr>
          <p:cNvPr id="14" name="图片 13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" y="1546860"/>
            <a:ext cx="3754755" cy="1054100"/>
          </a:xfrm>
          <a:prstGeom prst="rect">
            <a:avLst/>
          </a:prstGeom>
        </p:spPr>
      </p:pic>
      <p:pic>
        <p:nvPicPr>
          <p:cNvPr id="15" name="图片 14" descr="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" y="2700020"/>
            <a:ext cx="10798810" cy="19634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288790" y="233680"/>
            <a:ext cx="63982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700">
                <a:latin typeface="Times New Roman" panose="02020603050405020304" charset="0"/>
                <a:cs typeface="Times New Roman" panose="02020603050405020304" charset="0"/>
              </a:rPr>
              <a:t>VSCODE remote-ssh prompt download - ssh username@ip -p port connection - SFTP Plugin Installation -</a:t>
            </a:r>
            <a:endParaRPr lang="zh-CN" altLang="en-US" sz="7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700">
                <a:latin typeface="Times New Roman" panose="02020603050405020304" charset="0"/>
                <a:cs typeface="Times New Roman" panose="02020603050405020304" charset="0"/>
              </a:rPr>
              <a:t>ctrl+shift+p Run config sftp:config,open sftp.json - Template format:</a:t>
            </a:r>
            <a:endParaRPr lang="zh-CN" altLang="en-US" sz="7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8790" y="478155"/>
            <a:ext cx="1250950" cy="21228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77940" y="754380"/>
            <a:ext cx="3783330" cy="1619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26835" y="984250"/>
            <a:ext cx="3726180" cy="151384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335" y="878205"/>
            <a:ext cx="3002915" cy="554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0335" y="1602105"/>
            <a:ext cx="2042160" cy="832485"/>
          </a:xfrm>
          <a:prstGeom prst="rect">
            <a:avLst/>
          </a:prstGeom>
        </p:spPr>
      </p:pic>
      <p:pic>
        <p:nvPicPr>
          <p:cNvPr id="4" name="图片 3" descr="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5" y="2603500"/>
            <a:ext cx="5237480" cy="1657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16630" y="814070"/>
            <a:ext cx="1861185" cy="1684020"/>
          </a:xfrm>
          <a:prstGeom prst="rect">
            <a:avLst/>
          </a:prstGeom>
        </p:spPr>
      </p:pic>
      <p:pic>
        <p:nvPicPr>
          <p:cNvPr id="6" name="图片 5" descr="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5170" y="819785"/>
            <a:ext cx="3899535" cy="1678305"/>
          </a:xfrm>
          <a:prstGeom prst="rect">
            <a:avLst/>
          </a:prstGeom>
        </p:spPr>
      </p:pic>
      <p:pic>
        <p:nvPicPr>
          <p:cNvPr id="7" name="图片 6" descr="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4530" y="2603500"/>
            <a:ext cx="4504690" cy="179895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Tri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1300" y="370205"/>
            <a:ext cx="4302760" cy="1964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1300" y="2798445"/>
            <a:ext cx="1794510" cy="1965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18005" y="2775585"/>
            <a:ext cx="1633220" cy="1988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55540" y="370205"/>
            <a:ext cx="4399280" cy="1858010"/>
          </a:xfrm>
          <a:prstGeom prst="rect">
            <a:avLst/>
          </a:prstGeom>
        </p:spPr>
      </p:pic>
      <p:pic>
        <p:nvPicPr>
          <p:cNvPr id="9" name="图片 8" descr="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9020" y="2268855"/>
            <a:ext cx="2559050" cy="1440815"/>
          </a:xfrm>
          <a:prstGeom prst="rect">
            <a:avLst/>
          </a:prstGeom>
        </p:spPr>
      </p:pic>
      <p:pic>
        <p:nvPicPr>
          <p:cNvPr id="10" name="图片 9" descr="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7130" y="2268855"/>
            <a:ext cx="2433320" cy="1487170"/>
          </a:xfrm>
          <a:prstGeom prst="rect">
            <a:avLst/>
          </a:prstGeom>
        </p:spPr>
      </p:pic>
      <p:pic>
        <p:nvPicPr>
          <p:cNvPr id="11" name="图片 10" descr="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4735" y="3787775"/>
            <a:ext cx="2553335" cy="1318260"/>
          </a:xfrm>
          <a:prstGeom prst="rect">
            <a:avLst/>
          </a:prstGeom>
        </p:spPr>
      </p:pic>
      <p:pic>
        <p:nvPicPr>
          <p:cNvPr id="12" name="图片 11" descr="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3485" y="3775710"/>
            <a:ext cx="2340610" cy="141732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265" y="925195"/>
            <a:ext cx="4092575" cy="2926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0195" y="3851275"/>
            <a:ext cx="33839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项目</a:t>
            </a:r>
            <a:r>
              <a:rPr lang="zh-CN" altLang="en-US" sz="1000"/>
              <a:t>地址：https://github.com/Fyusion/LLFF</a:t>
            </a:r>
            <a:endParaRPr lang="zh-CN" altLang="en-US" sz="10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74970" y="1087120"/>
            <a:ext cx="1462405" cy="10883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47665" y="713740"/>
            <a:ext cx="7994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LLFF:</a:t>
            </a:r>
            <a:endParaRPr lang="en-US" altLang="zh-CN" sz="1000" b="1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36565" y="2303780"/>
            <a:ext cx="4731385" cy="200596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6060" y="466725"/>
            <a:ext cx="2465070" cy="1000125"/>
          </a:xfrm>
          <a:prstGeom prst="rect">
            <a:avLst/>
          </a:prstGeom>
        </p:spPr>
      </p:pic>
      <p:pic>
        <p:nvPicPr>
          <p:cNvPr id="6" name="图片 5" descr="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" y="1584960"/>
            <a:ext cx="4071620" cy="104902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275580" y="212725"/>
            <a:ext cx="5114290" cy="2800350"/>
            <a:chOff x="8308" y="335"/>
            <a:chExt cx="8054" cy="4410"/>
          </a:xfrm>
        </p:grpSpPr>
        <p:pic>
          <p:nvPicPr>
            <p:cNvPr id="7" name="图片 6" descr="0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8" y="335"/>
              <a:ext cx="2685" cy="1470"/>
            </a:xfrm>
            <a:prstGeom prst="rect">
              <a:avLst/>
            </a:prstGeom>
          </p:spPr>
        </p:pic>
        <p:pic>
          <p:nvPicPr>
            <p:cNvPr id="8" name="图片 7" descr="0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93" y="335"/>
              <a:ext cx="2685" cy="1470"/>
            </a:xfrm>
            <a:prstGeom prst="rect">
              <a:avLst/>
            </a:prstGeom>
          </p:spPr>
        </p:pic>
        <p:pic>
          <p:nvPicPr>
            <p:cNvPr id="9" name="图片 8" descr="0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78" y="335"/>
              <a:ext cx="2685" cy="1470"/>
            </a:xfrm>
            <a:prstGeom prst="rect">
              <a:avLst/>
            </a:prstGeom>
          </p:spPr>
        </p:pic>
        <p:pic>
          <p:nvPicPr>
            <p:cNvPr id="10" name="图片 9" descr="0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08" y="1805"/>
              <a:ext cx="2685" cy="1470"/>
            </a:xfrm>
            <a:prstGeom prst="rect">
              <a:avLst/>
            </a:prstGeom>
          </p:spPr>
        </p:pic>
        <p:pic>
          <p:nvPicPr>
            <p:cNvPr id="11" name="图片 10" descr="00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3" y="1805"/>
              <a:ext cx="2685" cy="1470"/>
            </a:xfrm>
            <a:prstGeom prst="rect">
              <a:avLst/>
            </a:prstGeom>
          </p:spPr>
        </p:pic>
        <p:pic>
          <p:nvPicPr>
            <p:cNvPr id="12" name="图片 11" descr="00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678" y="1805"/>
              <a:ext cx="2685" cy="1470"/>
            </a:xfrm>
            <a:prstGeom prst="rect">
              <a:avLst/>
            </a:prstGeom>
          </p:spPr>
        </p:pic>
        <p:pic>
          <p:nvPicPr>
            <p:cNvPr id="15" name="图片 14" descr="0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8" y="3275"/>
              <a:ext cx="2685" cy="1470"/>
            </a:xfrm>
            <a:prstGeom prst="rect">
              <a:avLst/>
            </a:prstGeom>
          </p:spPr>
        </p:pic>
        <p:pic>
          <p:nvPicPr>
            <p:cNvPr id="16" name="图片 15" descr="00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93" y="3275"/>
              <a:ext cx="2685" cy="1470"/>
            </a:xfrm>
            <a:prstGeom prst="rect">
              <a:avLst/>
            </a:prstGeom>
          </p:spPr>
        </p:pic>
        <p:pic>
          <p:nvPicPr>
            <p:cNvPr id="17" name="图片 16" descr="00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678" y="3275"/>
              <a:ext cx="2685" cy="1470"/>
            </a:xfrm>
            <a:prstGeom prst="rect">
              <a:avLst/>
            </a:prstGeom>
          </p:spPr>
        </p:pic>
      </p:grpSp>
      <p:pic>
        <p:nvPicPr>
          <p:cNvPr id="19" name="car_test_spiral_050000_rgb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88005" y="3342005"/>
            <a:ext cx="1828800" cy="1066800"/>
          </a:xfrm>
          <a:prstGeom prst="rect">
            <a:avLst/>
          </a:prstGeom>
        </p:spPr>
      </p:pic>
      <p:pic>
        <p:nvPicPr>
          <p:cNvPr id="20" name="car_test_spiral_200000_rgb">
            <a:hlinkClick r:id="" action="ppaction://media"/>
          </p:cNvPr>
          <p:cNvPicPr/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574405" y="3342005"/>
            <a:ext cx="1828800" cy="1066800"/>
          </a:xfrm>
          <a:prstGeom prst="rect">
            <a:avLst/>
          </a:prstGeom>
        </p:spPr>
      </p:pic>
      <p:pic>
        <p:nvPicPr>
          <p:cNvPr id="21" name="car_test_spiral_150000_rgb">
            <a:hlinkClick r:id="" action="ppaction://media"/>
          </p:cNvPr>
          <p:cNvPicPr/>
          <p:nvPr>
            <a:videoFile r:link="rId19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745605" y="3342005"/>
            <a:ext cx="1828800" cy="1066800"/>
          </a:xfrm>
          <a:prstGeom prst="rect">
            <a:avLst/>
          </a:prstGeom>
        </p:spPr>
      </p:pic>
      <p:pic>
        <p:nvPicPr>
          <p:cNvPr id="22" name="car_test_spiral_100000_rgb">
            <a:hlinkClick r:id="" action="ppaction://media"/>
          </p:cNvPr>
          <p:cNvPicPr/>
          <p:nvPr>
            <a:videoFile r:link="rId22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4916805" y="3342005"/>
            <a:ext cx="1828800" cy="1066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84480" y="2721610"/>
            <a:ext cx="1633855" cy="2343150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4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6" repeatCount="indefinite" fill="hold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 fullScrn="0">
              <p:cMediaNode>
                <p:cTn id="17" repeatCount="indefinite" fill="hold" display="1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 fullScrn="0">
              <p:cMediaNode>
                <p:cTn id="18" repeatCount="indefinite" fill="hold" display="1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 fullScrn="0">
              <p:cMediaNode>
                <p:cTn id="19" repeatCount="indefinite" fill="hold" display="1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26365"/>
            <a:ext cx="3410585" cy="2672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75685" y="357505"/>
            <a:ext cx="5502275" cy="234251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575685" y="2877820"/>
            <a:ext cx="5388610" cy="1990090"/>
            <a:chOff x="5393" y="4551"/>
            <a:chExt cx="8486" cy="3134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5491" y="5031"/>
              <a:ext cx="8388" cy="265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5393" y="4551"/>
              <a:ext cx="1822" cy="358"/>
            </a:xfrm>
            <a:prstGeom prst="rect">
              <a:avLst/>
            </a:prstGeom>
          </p:spPr>
        </p:pic>
      </p:grpSp>
      <p:pic>
        <p:nvPicPr>
          <p:cNvPr id="23" name="图片 22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50" y="2798445"/>
            <a:ext cx="3237865" cy="217614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964295" y="3469640"/>
            <a:ext cx="1713230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 b="1">
                <a:solidFill>
                  <a:srgbClr val="FF0000"/>
                </a:solidFill>
              </a:rPr>
              <a:t>Comparative</a:t>
            </a:r>
            <a:r>
              <a:rPr lang="en-US" altLang="zh-CN" sz="1000" b="1">
                <a:solidFill>
                  <a:srgbClr val="FF0000"/>
                </a:solidFill>
              </a:rPr>
              <a:t> </a:t>
            </a:r>
            <a:r>
              <a:rPr lang="zh-CN" altLang="en-US" sz="1000" b="1">
                <a:solidFill>
                  <a:srgbClr val="FF0000"/>
                </a:solidFill>
              </a:rPr>
              <a:t>Analysis：</a:t>
            </a:r>
            <a:endParaRPr lang="zh-CN" altLang="en-US" sz="1000" b="1">
              <a:solidFill>
                <a:srgbClr val="FF0000"/>
              </a:solidFill>
            </a:endParaRPr>
          </a:p>
          <a:p>
            <a:endParaRPr lang="zh-CN" altLang="en-US" sz="1200"/>
          </a:p>
          <a:p>
            <a:r>
              <a:rPr lang="zh-CN" altLang="en-US" sz="900"/>
              <a:t>COLMAP中的Roadster有部分视角缺失，且画面的</a:t>
            </a:r>
            <a:r>
              <a:rPr lang="en-US" altLang="zh-CN" sz="900"/>
              <a:t>GroundTruth</a:t>
            </a:r>
            <a:r>
              <a:rPr lang="zh-CN" altLang="en-US" sz="900"/>
              <a:t>背景为黑色，车的颜色区分度小，整体效果不好。 越野车车辆白色背景，和COLMAP稀疏的地图构造比较好，但车辆细节被还原的很差</a:t>
            </a:r>
            <a:endParaRPr lang="zh-CN" altLang="en-US" sz="900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73685" y="557530"/>
            <a:ext cx="1025144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/>
              <a:t>数据经验：</a:t>
            </a:r>
            <a:endParaRPr lang="zh-CN" altLang="en-US" sz="1400" b="1"/>
          </a:p>
          <a:p>
            <a:endParaRPr lang="zh-CN" altLang="en-US" sz="1400" b="1"/>
          </a:p>
          <a:p>
            <a:endParaRPr lang="zh-CN" alt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在制作数据集时，图像的数量不能太少，要保证图像之间有画面与画面之间有比较明显的场景重叠；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所有图片的大小必须相同，否则COLMAP无法完成特征提取；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每张图片的光照情况不能有明显差异，场景的光照情况不能太差。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场景的光照情况不能太差（对于光照变化较大的场景，建议锁定相机曝光）。摄像机曝光）。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明显的运动模糊可能会影响重建质量，训练结果也会受到影响；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在制作数据集的整个过程中，当涉及到文件路径的问题时，都不能出现以中文出现，这就容易产生乱码；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在COLMAP重建过程中，可能会消耗很多内存资源，如果出现闪退，很可能会影响到CPU/GPU的使用。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建议不要使用分辨率太高的图像（但分辨率太低可能导致姿势匹配不成功或姿势匹配不准确）。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姿势匹配不准确，请在内存允许的情况下使用最大分辨率的图像）。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72110" y="542925"/>
            <a:ext cx="93446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数据预处理：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数据预处理：根据所有图像数据，得到相机内参（焦距，1个参数）、相机位姿（坐标变换，12个参数）和稀疏3D点（推理物体离相机最近和最远距离，2个参数），给每张图像赋予17个参数（1+12+2+2，其中最后一个2为图像的长宽）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372110" y="1638300"/>
            <a:ext cx="85769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</a:rPr>
              <a:t>Training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endParaRPr lang="zh-CN" altLang="en-US" sz="1200">
              <a:solidFill>
                <a:srgbClr val="FF0000"/>
              </a:solidFill>
            </a:endParaRPr>
          </a:p>
          <a:p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训练：准备好图像（用于提供real像素值）和17个参数，根据相机位姿和相机焦距得到成像平面，并根据图像的长宽限制成像范围。取成像平面中某一位置（对应的real像素值是已知的），与相机位置的连线构成一条射线，得到二维的视角参数，在最近和最远距离内采样 n 个点，得到三维的位置参数，构成n个五维向量。然后根据相机位姿参数转化到世界坐标系，送入MLP中，预测每个点的rgb和sigma，此时并不会直接对采样点进行监督，而是根据体渲染得到fake像素值，通过real和fake之间的误差来监督训练。</a:t>
            </a:r>
            <a:endParaRPr lang="zh-CN" altLang="en-US" sz="1200"/>
          </a:p>
          <a:p>
            <a:r>
              <a:rPr lang="zh-CN" altLang="en-US" sz="1200"/>
              <a:t>测试：只要事先确定17个参数，其他步骤和训练类似。</a:t>
            </a:r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419100" y="3380105"/>
            <a:ext cx="596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</a:rPr>
              <a:t>testing</a:t>
            </a:r>
            <a:r>
              <a:rPr lang="zh-CN" altLang="en-US" sz="1200">
                <a:solidFill>
                  <a:srgbClr val="FF0000"/>
                </a:solidFill>
              </a:rPr>
              <a:t>：</a:t>
            </a:r>
            <a:endParaRPr lang="zh-CN" altLang="en-US" sz="1200">
              <a:solidFill>
                <a:srgbClr val="FF0000"/>
              </a:solidFill>
            </a:endParaRPr>
          </a:p>
          <a:p>
            <a:r>
              <a:rPr lang="zh-CN" altLang="en-US" sz="1200"/>
              <a:t>只要事先确定17个参数，其他步骤和训练类似。</a:t>
            </a:r>
            <a:endParaRPr lang="zh-CN" altLang="en-US" sz="1200"/>
          </a:p>
        </p:txBody>
      </p:sp>
      <p:sp>
        <p:nvSpPr>
          <p:cNvPr id="6" name="文本框 5"/>
          <p:cNvSpPr txBox="1"/>
          <p:nvPr/>
        </p:nvSpPr>
        <p:spPr>
          <a:xfrm>
            <a:off x="459105" y="4013835"/>
            <a:ext cx="89084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需要注意的是，原始的nerf代码假设光心偏移量是H/2, W/2。另外，实际代码实现的时候，视角用的是三维的方向向量表示。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469" t="1794"/>
          <a:stretch>
            <a:fillRect/>
          </a:stretch>
        </p:blipFill>
        <p:spPr>
          <a:xfrm>
            <a:off x="203835" y="179705"/>
            <a:ext cx="702310" cy="695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5685" y="342900"/>
            <a:ext cx="1219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背景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88390" y="875030"/>
            <a:ext cx="53975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NeRF拥有超强的三维表达能力和潜在的广泛应用。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721360" y="1488440"/>
            <a:ext cx="25977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3D场景表征可分别为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721360" y="1911350"/>
            <a:ext cx="4135120" cy="1273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 b="1"/>
              <a:t>显式 （explicit representaion）</a:t>
            </a:r>
            <a:endParaRPr lang="zh-CN" altLang="en-US" sz="1200" b="1"/>
          </a:p>
          <a:p>
            <a:pPr lvl="1"/>
            <a:r>
              <a:rPr lang="zh-CN" altLang="en-US" sz="1200"/>
              <a:t>Mesh</a:t>
            </a:r>
            <a:endParaRPr lang="zh-CN" altLang="en-US" sz="1200"/>
          </a:p>
          <a:p>
            <a:pPr lvl="1"/>
            <a:r>
              <a:rPr lang="zh-CN" altLang="en-US" sz="1200"/>
              <a:t>Point Cloud</a:t>
            </a:r>
            <a:endParaRPr lang="zh-CN" altLang="en-US" sz="1200"/>
          </a:p>
          <a:p>
            <a:pPr lvl="1"/>
            <a:r>
              <a:rPr lang="zh-CN" altLang="en-US" sz="1200"/>
              <a:t>Voxel</a:t>
            </a:r>
            <a:endParaRPr lang="zh-CN" altLang="en-US" sz="1200"/>
          </a:p>
          <a:p>
            <a:pPr lvl="1"/>
            <a:r>
              <a:rPr lang="zh-CN" altLang="en-US" sz="1200"/>
              <a:t>Volume</a:t>
            </a:r>
            <a:endParaRPr lang="zh-CN" altLang="en-US" sz="1200"/>
          </a:p>
          <a:p>
            <a:r>
              <a:rPr lang="zh-CN" altLang="en-US" sz="1200" b="1"/>
              <a:t>隐式（implicit representation）</a:t>
            </a:r>
            <a:endParaRPr lang="zh-CN" altLang="en-US" sz="1200" b="1"/>
          </a:p>
          <a:p>
            <a:pPr lvl="1"/>
            <a:r>
              <a:rPr lang="zh-CN" altLang="en-US" sz="1200"/>
              <a:t>使用函数来对场景集合进行描述</a:t>
            </a:r>
            <a:endParaRPr lang="zh-CN" altLang="en-US" sz="120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7705" y="3750310"/>
            <a:ext cx="3127375" cy="13906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080" y="3754120"/>
            <a:ext cx="2261870" cy="13868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6950" y="3749040"/>
            <a:ext cx="3167380" cy="139192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37710" y="1672590"/>
            <a:ext cx="4494530" cy="2076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显式是对场景的直观建模，从而易于合成照片级的虚拟视角。</a:t>
            </a:r>
            <a:endParaRPr lang="zh-CN" altLang="en-US" sz="12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隐式使用MLP模拟函数，对输入的3D空间坐标输出其对应的几何和外观信息。</a:t>
            </a:r>
            <a:endParaRPr lang="zh-CN" altLang="en-US" sz="12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显式是离散的表达，不能精细化，导致重叠等伪影，耗费内存，限制了在高分辨率场景的应用。</a:t>
            </a:r>
            <a:endParaRPr lang="zh-CN" altLang="en-US" sz="12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隐式是连续的表达，能够适用于大分辨率的场景，而且不需要3D信号进行监督。 在NeRF之前，它的缺点是无法生成照片集的虚拟视角</a:t>
            </a:r>
            <a:endParaRPr lang="zh-CN" altLang="en-US" sz="1200"/>
          </a:p>
          <a:p>
            <a:endParaRPr lang="zh-CN" altLang="en-US" sz="1400"/>
          </a:p>
        </p:txBody>
      </p:sp>
      <p:sp>
        <p:nvSpPr>
          <p:cNvPr id="24" name="文本框 23"/>
          <p:cNvSpPr txBox="1"/>
          <p:nvPr/>
        </p:nvSpPr>
        <p:spPr>
          <a:xfrm>
            <a:off x="4487545" y="1216660"/>
            <a:ext cx="2051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显示</a:t>
            </a:r>
            <a:r>
              <a:rPr lang="en-US" altLang="zh-CN"/>
              <a:t>VS </a:t>
            </a:r>
            <a:r>
              <a:rPr lang="zh-CN" altLang="en-US"/>
              <a:t>隐</a:t>
            </a:r>
            <a:r>
              <a:rPr lang="zh-CN" altLang="en-US"/>
              <a:t>式：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1620" y="433705"/>
            <a:ext cx="12534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Why NeRF:</a:t>
            </a:r>
            <a:endParaRPr lang="en-US" altLang="zh-CN" sz="1200" b="1"/>
          </a:p>
        </p:txBody>
      </p:sp>
      <p:sp>
        <p:nvSpPr>
          <p:cNvPr id="3" name="文本框 2"/>
          <p:cNvSpPr txBox="1"/>
          <p:nvPr/>
        </p:nvSpPr>
        <p:spPr>
          <a:xfrm>
            <a:off x="605155" y="895350"/>
            <a:ext cx="91649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NeRF: Representing Scenes as neural Radiance Fields for View Synthesis发表于ECCV2020，凭借其震撼的视角合成效果获得了当年的Best Paper。</a:t>
            </a:r>
            <a:endParaRPr lang="zh-CN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593725" y="1140460"/>
            <a:ext cx="8681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在之后的两年里，NeRF的引用量多达937次，仅2021年一年就有上百篇相关的文章，其中不乏高质量的文章和令人惊艳的合成效果。其中，GIRAFFE[12]再次凭借隐式表示中的物体编辑和组合获得CVPR2021年的best paper。这些都证明了NeRF以及隐式表示在近些年的高涨热度。</a:t>
            </a:r>
            <a:endParaRPr lang="zh-CN" altLang="en-US" sz="1000"/>
          </a:p>
        </p:txBody>
      </p:sp>
      <p:sp>
        <p:nvSpPr>
          <p:cNvPr id="6" name="文本框 5"/>
          <p:cNvSpPr txBox="1"/>
          <p:nvPr/>
        </p:nvSpPr>
        <p:spPr>
          <a:xfrm>
            <a:off x="651510" y="1658620"/>
            <a:ext cx="87572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隐式表示（implicit representation），通常用一个函数来描述场景几何。隐式表示使用一个MLP模拟该函数，输入3D空间坐标，输出对应的几何信息。隐式表示的好处是它一种连续的表示，能够适用于大分辨率场景，而且通常不需要3D信号进行监督。在NeRF之前，它的缺点在于无法生成照片级的虚拟视角</a:t>
            </a:r>
            <a:endParaRPr lang="zh-CN" altLang="en-US" sz="1000"/>
          </a:p>
        </p:txBody>
      </p:sp>
      <p:sp>
        <p:nvSpPr>
          <p:cNvPr id="7" name="文本框 6"/>
          <p:cNvSpPr txBox="1"/>
          <p:nvPr/>
        </p:nvSpPr>
        <p:spPr>
          <a:xfrm>
            <a:off x="651510" y="2921635"/>
            <a:ext cx="83673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NeRF的发展主要分为两个大的方向，一种是基于NeRF问题的改进，一种是基于NeRF的应用。本节主要从这两个方向出发，介绍NeRF的发展。</a:t>
            </a:r>
            <a:endParaRPr lang="zh-CN" altLang="en-US" sz="1000"/>
          </a:p>
        </p:txBody>
      </p:sp>
      <p:sp>
        <p:nvSpPr>
          <p:cNvPr id="8" name="文本框 7"/>
          <p:cNvSpPr txBox="1"/>
          <p:nvPr/>
        </p:nvSpPr>
        <p:spPr>
          <a:xfrm>
            <a:off x="325755" y="2548890"/>
            <a:ext cx="2254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Personal thoughts：</a:t>
            </a:r>
            <a:endParaRPr lang="zh-CN" altLang="en-US" sz="1200" b="1"/>
          </a:p>
        </p:txBody>
      </p:sp>
      <p:sp>
        <p:nvSpPr>
          <p:cNvPr id="9" name="文本框 8"/>
          <p:cNvSpPr txBox="1"/>
          <p:nvPr/>
        </p:nvSpPr>
        <p:spPr>
          <a:xfrm>
            <a:off x="651510" y="3263900"/>
            <a:ext cx="243014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基于NeRF问题的改进，主要包括：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速度慢</a:t>
            </a:r>
            <a:endParaRPr lang="zh-CN" altLang="en-US" sz="1000"/>
          </a:p>
          <a:p>
            <a:r>
              <a:rPr lang="zh-CN" altLang="en-US" sz="1000"/>
              <a:t>只针对静态场景</a:t>
            </a:r>
            <a:endParaRPr lang="zh-CN" altLang="en-US" sz="1000"/>
          </a:p>
          <a:p>
            <a:r>
              <a:rPr lang="zh-CN" altLang="en-US" sz="1000"/>
              <a:t>泛化性差</a:t>
            </a:r>
            <a:endParaRPr lang="zh-CN" altLang="en-US" sz="1000"/>
          </a:p>
          <a:p>
            <a:r>
              <a:rPr lang="zh-CN" altLang="en-US" sz="1000"/>
              <a:t>需要大量视角</a:t>
            </a:r>
            <a:endParaRPr lang="zh-CN" altLang="en-US" sz="1000"/>
          </a:p>
          <a:p>
            <a:endParaRPr lang="zh-CN" altLang="en-US" sz="1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7335" y="266065"/>
            <a:ext cx="2820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速度慢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7525" y="725170"/>
            <a:ext cx="8460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NeRF方法生产生图像时，每个像素都需要近200次MLP深度模型的前向预测。尽管单次计算规模不大，但逐像素计算完成整幅图像渲染的计算量还是很可观的。其次，NeRF针对每个场景需要进行训练的时间也很慢</a:t>
            </a:r>
            <a:endParaRPr lang="zh-CN" altLang="en-US" sz="1000"/>
          </a:p>
        </p:txBody>
      </p:sp>
      <p:sp>
        <p:nvSpPr>
          <p:cNvPr id="11" name="文本框 10"/>
          <p:cNvSpPr txBox="1"/>
          <p:nvPr/>
        </p:nvSpPr>
        <p:spPr>
          <a:xfrm>
            <a:off x="517525" y="1275715"/>
            <a:ext cx="101530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针对训练时间慢的问题，Depth-supervised NeRF[4]使用SfM的稀疏输出监督NeRF，能够实现更少的视角输入和更快的训练速度。</a:t>
            </a:r>
            <a:endParaRPr lang="zh-CN" altLang="en-US" sz="1000"/>
          </a:p>
        </p:txBody>
      </p:sp>
      <p:sp>
        <p:nvSpPr>
          <p:cNvPr id="12" name="文本框 11"/>
          <p:cNvSpPr txBox="1"/>
          <p:nvPr/>
        </p:nvSpPr>
        <p:spPr>
          <a:xfrm>
            <a:off x="267335" y="1631315"/>
            <a:ext cx="28251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静态场景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7525" y="1993900"/>
            <a:ext cx="9671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NeRF方法只考虑了静态场景，无法拓展到动态场景。这一问题主要和单目视频做结合，从单目视频中学习场景的隐式表示。Neural Scene Flow Fields[5]将动态场景建模为外观、几何体和三维场景运动的时变连续函数。该方法只需要一个已知摄像机姿势的单目视频作为输入。</a:t>
            </a:r>
            <a:endParaRPr lang="zh-CN" altLang="en-US" sz="1000"/>
          </a:p>
        </p:txBody>
      </p:sp>
      <p:sp>
        <p:nvSpPr>
          <p:cNvPr id="14" name="文本框 13"/>
          <p:cNvSpPr txBox="1"/>
          <p:nvPr/>
        </p:nvSpPr>
        <p:spPr>
          <a:xfrm>
            <a:off x="267335" y="2495550"/>
            <a:ext cx="1038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泛化性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8800" y="2802255"/>
            <a:ext cx="9683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NeRF方法针对一个新的场景需要重新训练，无法直接扩展到没有见过的场景，这显然与人们追求泛化性的目标相违背。因此一些文章开始对NeRF进行泛化性的改进。GRF[6]学习2D图像中每个像素的局部特征，然后将这些特征投影到3D点，从而产生通用和丰富的点表示。与之类似的还有IBRnet、pixelNeRF等，比较核心的想法都是卷积与NeRF相结合。但是这种泛化都还比较初步，无法在复杂场景中取得理想效果。</a:t>
            </a:r>
            <a:endParaRPr lang="zh-CN" altLang="en-US" sz="1000"/>
          </a:p>
          <a:p>
            <a:endParaRPr lang="zh-CN" altLang="en-US" sz="1000"/>
          </a:p>
        </p:txBody>
      </p:sp>
      <p:pic>
        <p:nvPicPr>
          <p:cNvPr id="16" name="adcf2b7e-8fd4-11eb-8306-0eebd29af40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83815" y="3377565"/>
            <a:ext cx="5067300" cy="1905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1220" y="322580"/>
            <a:ext cx="8590915" cy="45345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69415" y="5010150"/>
            <a:ext cx="81222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项目地址：https://github.com/MerakosWang/NeRF_Pytorch_Experiment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99445" cy="5435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469" t="1794"/>
          <a:stretch>
            <a:fillRect/>
          </a:stretch>
        </p:blipFill>
        <p:spPr>
          <a:xfrm>
            <a:off x="203835" y="179705"/>
            <a:ext cx="702310" cy="695325"/>
          </a:xfrm>
          <a:prstGeom prst="rect">
            <a:avLst/>
          </a:prstGeom>
        </p:spPr>
      </p:pic>
      <p:pic>
        <p:nvPicPr>
          <p:cNvPr id="6" name="b0c5f790-e492-11ec-8830-6e4ed9426a3b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505" y="2804795"/>
            <a:ext cx="2197100" cy="23202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5685" y="342900"/>
            <a:ext cx="1219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背景介绍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88390" y="875030"/>
            <a:ext cx="53975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NeRF拥有超强的三维表达能力和潜在的广泛应用。</a:t>
            </a:r>
            <a:endParaRPr lang="zh-CN" altLang="en-US" sz="1400"/>
          </a:p>
        </p:txBody>
      </p:sp>
      <p:sp>
        <p:nvSpPr>
          <p:cNvPr id="2" name="文本框 1"/>
          <p:cNvSpPr txBox="1"/>
          <p:nvPr/>
        </p:nvSpPr>
        <p:spPr>
          <a:xfrm>
            <a:off x="1088390" y="1318895"/>
            <a:ext cx="75628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NeRF首次利用隐式表示实现了照片级的视角合成效果，与之前方法不同的是，它选择了Volume作为中间表示，尝试重建一个隐式的Volume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3570605" y="1902460"/>
            <a:ext cx="71494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NeRF的主要贡献：</a:t>
            </a:r>
            <a:endParaRPr lang="zh-CN" altLang="en-US" sz="1200"/>
          </a:p>
          <a:p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提出了一种5D的神经辐射场来作为复杂场景的隐式表示。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基于经典的volume rendering技术提出了一种可微渲染的过程。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提出了位置编码（positional encoding）将5D输入映射到高维空间</a:t>
            </a:r>
            <a:endParaRPr lang="zh-CN" altLang="en-US" sz="1200"/>
          </a:p>
        </p:txBody>
      </p:sp>
      <p:pic>
        <p:nvPicPr>
          <p:cNvPr id="100" name="图片 99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04870" y="3220402"/>
            <a:ext cx="5476875" cy="1905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7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469" t="1794"/>
          <a:stretch>
            <a:fillRect/>
          </a:stretch>
        </p:blipFill>
        <p:spPr>
          <a:xfrm>
            <a:off x="203835" y="179705"/>
            <a:ext cx="702310" cy="695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5685" y="342900"/>
            <a:ext cx="1219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论文</a:t>
            </a:r>
            <a:r>
              <a:rPr lang="zh-CN" altLang="en-US"/>
              <a:t>阅读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0665" y="1094740"/>
            <a:ext cx="1710690" cy="4188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32660" y="405765"/>
            <a:ext cx="3168015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000"/>
              <a:t>论文标题： NeRF: Representing Scenes as Neural Radiance Fields for View Synthesis</a:t>
            </a:r>
            <a:endParaRPr lang="zh-CN" altLang="en-US" sz="1000"/>
          </a:p>
          <a:p>
            <a:pPr>
              <a:lnSpc>
                <a:spcPct val="150000"/>
              </a:lnSpc>
            </a:pPr>
            <a:r>
              <a:rPr lang="zh-CN" altLang="en-US" sz="1000"/>
              <a:t>DOI： 10.48550/arXiv.2110.08985</a:t>
            </a:r>
            <a:endParaRPr lang="zh-CN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2217420" y="1266825"/>
            <a:ext cx="34493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论文标题： Neural scene representation and rendering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作者： S. M. Ali Eslami, Danilo Jimenez Rezende, et al.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期刊： Science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发表时间： 2018/06/15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数字识别码： 10.1126/science.aar6170</a:t>
            </a:r>
            <a:endParaRPr lang="zh-CN" altLang="en-US" sz="10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01310" y="1094740"/>
            <a:ext cx="2027555" cy="41535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32660" y="2943225"/>
            <a:ext cx="31686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论文标题： Seeing 3D Objects in a Single Image via Self-Supervised Static-Dynamic Disentanglement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期刊： Computer Vision and Pattern Recognition (cs.CV)</a:t>
            </a:r>
            <a:endParaRPr lang="zh-CN" altLang="en-US" sz="100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78315" y="95885"/>
            <a:ext cx="1421130" cy="51873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23135" y="3950970"/>
            <a:ext cx="3242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论文标题： Unsupervised learning of probably symmetric deformable 3d objects from inmages in the wild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期刊： Computer Vision and Pattern Recognition (cs.CV)</a:t>
            </a:r>
            <a:endParaRPr lang="zh-CN" altLang="en-US" sz="100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459980" y="81915"/>
            <a:ext cx="1887220" cy="52012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469" t="1794"/>
          <a:stretch>
            <a:fillRect/>
          </a:stretch>
        </p:blipFill>
        <p:spPr>
          <a:xfrm>
            <a:off x="203835" y="179705"/>
            <a:ext cx="702310" cy="695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9660" y="342900"/>
            <a:ext cx="790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NeRF: Representing Scenes as Neural Radiance Fields for View Synthesis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8720" y="875030"/>
            <a:ext cx="391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ECCV 2020 Best paper candidate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657225" y="1251585"/>
            <a:ext cx="4036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对于复杂场景，生成任意视角的图片</a:t>
            </a:r>
            <a:endParaRPr lang="zh-CN" altLang="en-US" sz="1400"/>
          </a:p>
        </p:txBody>
      </p:sp>
      <p:sp>
        <p:nvSpPr>
          <p:cNvPr id="16" name="文本框 15"/>
          <p:cNvSpPr txBox="1"/>
          <p:nvPr/>
        </p:nvSpPr>
        <p:spPr>
          <a:xfrm>
            <a:off x="657225" y="1682115"/>
            <a:ext cx="6965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输入是对同一个场景，不同视角的拍摄图片（知道相机参数）</a:t>
            </a:r>
            <a:endParaRPr lang="zh-CN" altLang="en-US" sz="140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7225" y="2147570"/>
            <a:ext cx="6638925" cy="2762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7225" y="2582545"/>
            <a:ext cx="7708265" cy="22517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469" t="1794"/>
          <a:stretch>
            <a:fillRect/>
          </a:stretch>
        </p:blipFill>
        <p:spPr>
          <a:xfrm>
            <a:off x="203835" y="179705"/>
            <a:ext cx="702310" cy="695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9660" y="342900"/>
            <a:ext cx="790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NeRF: Representing Scenes as Neural Radiance Fields for View Synthesis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89660" y="875030"/>
            <a:ext cx="1369695" cy="432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渲染过程</a:t>
            </a:r>
            <a:r>
              <a:rPr lang="en-US" altLang="zh-CN" b="1">
                <a:solidFill>
                  <a:srgbClr val="FF0000"/>
                </a:solidFill>
              </a:rPr>
              <a:t>: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7930" y="1307465"/>
            <a:ext cx="764349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对于给定的相机光线，在这条光线上采样点</a:t>
            </a:r>
            <a:endParaRPr lang="zh-CN" alt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使用采样的点和光线进入的方向，返回该点的color和density</a:t>
            </a:r>
            <a:endParaRPr lang="zh-CN" alt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通过volume rendering的方法，聚集光路上的点的color和density，生成最终的2D图片</a:t>
            </a:r>
            <a:endParaRPr lang="zh-CN" altLang="en-US" sz="1400" b="1"/>
          </a:p>
        </p:txBody>
      </p:sp>
      <p:sp>
        <p:nvSpPr>
          <p:cNvPr id="9" name="文本框 8"/>
          <p:cNvSpPr txBox="1"/>
          <p:nvPr/>
        </p:nvSpPr>
        <p:spPr>
          <a:xfrm>
            <a:off x="1089660" y="2726055"/>
            <a:ext cx="88531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优点：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/>
              <a:t> </a:t>
            </a:r>
            <a:r>
              <a:rPr lang="en-US" altLang="zh-CN"/>
              <a:t>       </a:t>
            </a:r>
            <a:r>
              <a:rPr lang="zh-CN" altLang="en-US" sz="1600" b="1"/>
              <a:t>避免了存储高分辨率的体素的要求，而是通过隐式的编码实现三维重建的过程，大大降低了存储场景信息所需的空间</a:t>
            </a:r>
            <a:endParaRPr lang="zh-CN" altLang="en-US" sz="1600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7930" y="3747135"/>
            <a:ext cx="8277225" cy="885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469" t="1794"/>
          <a:stretch>
            <a:fillRect/>
          </a:stretch>
        </p:blipFill>
        <p:spPr>
          <a:xfrm>
            <a:off x="203835" y="179705"/>
            <a:ext cx="702310" cy="695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9660" y="342900"/>
            <a:ext cx="790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NeRF: Representing Scenes as Neural Radiance Fields for View Synthesis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1320" y="1272540"/>
            <a:ext cx="3115310" cy="4002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96335" y="1323975"/>
            <a:ext cx="3406140" cy="3950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13905" y="2012950"/>
            <a:ext cx="3561715" cy="686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063105" y="3047365"/>
            <a:ext cx="3601085" cy="12223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29525" y="4435475"/>
            <a:ext cx="3599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现实的合成数据集的8个场景的平均数</a:t>
            </a:r>
            <a:endParaRPr lang="zh-CN" altLang="en-US" sz="1200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159"/>
            <a:ext cx="10796189" cy="4958335"/>
            <a:chOff x="-92" y="-30"/>
            <a:chExt cx="17086" cy="784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rcRect b="40362"/>
            <a:stretch>
              <a:fillRect/>
            </a:stretch>
          </p:blipFill>
          <p:spPr>
            <a:xfrm rot="16200000">
              <a:off x="8000" y="-1178"/>
              <a:ext cx="7846" cy="1014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rcRect t="57627"/>
            <a:stretch>
              <a:fillRect/>
            </a:stretch>
          </p:blipFill>
          <p:spPr>
            <a:xfrm rot="16200000">
              <a:off x="-412" y="290"/>
              <a:ext cx="7846" cy="7206"/>
            </a:xfrm>
            <a:prstGeom prst="rect">
              <a:avLst/>
            </a:prstGeom>
          </p:spPr>
        </p:pic>
      </p:grpSp>
      <p:pic>
        <p:nvPicPr>
          <p:cNvPr id="16" name="图片 15" descr="Snipaste_2023-02-17_14-10-02"/>
          <p:cNvPicPr>
            <a:picLocks noChangeAspect="1"/>
          </p:cNvPicPr>
          <p:nvPr/>
        </p:nvPicPr>
        <p:blipFill>
          <a:blip r:embed="rId3"/>
          <a:srcRect l="2348" t="1590"/>
          <a:stretch>
            <a:fillRect/>
          </a:stretch>
        </p:blipFill>
        <p:spPr>
          <a:xfrm>
            <a:off x="121920" y="111760"/>
            <a:ext cx="633730" cy="628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29915" y="2002790"/>
            <a:ext cx="4540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NeRF-Pytorch Experiment</a:t>
            </a:r>
            <a:endParaRPr lang="zh-C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2090" y="245110"/>
            <a:ext cx="2054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Data Loading: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3090" y="1285875"/>
            <a:ext cx="5524500" cy="1550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515" y="3015615"/>
            <a:ext cx="1102995" cy="448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3135" y="3464560"/>
            <a:ext cx="4300220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/>
              <a:t>LLFF格式数据可以将对应图片参数、相机位姿和相机参数简洁有效地存储在一个npy文件中，以方便python读取，且NeRF模型源码拥有直接对LLFF格式数据集进行训练的配置和模块，便于研究者使用。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6261100" y="2959100"/>
            <a:ext cx="1304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output</a:t>
            </a:r>
            <a:endParaRPr lang="en-US" altLang="zh-CN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61100" y="3464560"/>
            <a:ext cx="4199890" cy="9321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61100" y="698500"/>
            <a:ext cx="1304925" cy="5873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25870" y="1286510"/>
            <a:ext cx="1004570" cy="8680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42910" y="730250"/>
            <a:ext cx="1343025" cy="198056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COMMONDATA" val="eyJoZGlkIjoiZmQwMDQzZjljYjI1NGZjOGQzOTczMTUwMDZjNTgyZDkifQ=="/>
  <p:tag name="KSO_WPP_MARK_KEY" val="3e261f16-b856-4673-8b82-14a46fffa1c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4064</Words>
  <Application>WPS 演示</Application>
  <PresentationFormat>宽屏</PresentationFormat>
  <Paragraphs>175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Times New Roman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E，starry</cp:lastModifiedBy>
  <cp:revision>242</cp:revision>
  <dcterms:created xsi:type="dcterms:W3CDTF">2019-06-19T02:08:00Z</dcterms:created>
  <dcterms:modified xsi:type="dcterms:W3CDTF">2023-06-14T11:49:16Z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ED7099CCF0324F60A1438806E9AAE85E</vt:lpwstr>
  </property>
</Properties>
</file>